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0" r:id="rId3"/>
    <p:sldId id="268" r:id="rId4"/>
    <p:sldId id="273" r:id="rId5"/>
    <p:sldId id="270" r:id="rId6"/>
    <p:sldId id="271" r:id="rId7"/>
    <p:sldId id="272" r:id="rId8"/>
    <p:sldId id="274" r:id="rId9"/>
    <p:sldId id="275" r:id="rId10"/>
    <p:sldId id="276" r:id="rId11"/>
    <p:sldId id="262" r:id="rId12"/>
    <p:sldId id="263" r:id="rId13"/>
    <p:sldId id="269" r:id="rId14"/>
    <p:sldId id="264" r:id="rId15"/>
    <p:sldId id="265" r:id="rId16"/>
    <p:sldId id="257" r:id="rId17"/>
    <p:sldId id="267" r:id="rId18"/>
    <p:sldId id="261"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snapToObjects="1">
      <p:cViewPr>
        <p:scale>
          <a:sx n="94" d="100"/>
          <a:sy n="94" d="100"/>
        </p:scale>
        <p:origin x="1816" y="232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883C-B3BF-4C5B-7EBA-29060276B4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DA1F2-AEB3-C0A1-C357-A4D4DA1D7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E0D9BD-D189-14BD-7BBE-80C6E2E2B35F}"/>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5" name="Footer Placeholder 4">
            <a:extLst>
              <a:ext uri="{FF2B5EF4-FFF2-40B4-BE49-F238E27FC236}">
                <a16:creationId xmlns:a16="http://schemas.microsoft.com/office/drawing/2014/main" id="{A627DCBA-D6BE-FA0C-F35A-29278B9D7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D6D28-8CC4-9D02-945E-9D1887FAFB00}"/>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357287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68F6-CDC3-DA78-E345-107B478B29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72BBD-8592-7AF5-2EE4-57B2D75B4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A42C0-723F-ADA5-5BE9-5FAFE2F52028}"/>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5" name="Footer Placeholder 4">
            <a:extLst>
              <a:ext uri="{FF2B5EF4-FFF2-40B4-BE49-F238E27FC236}">
                <a16:creationId xmlns:a16="http://schemas.microsoft.com/office/drawing/2014/main" id="{CD7BE06F-09EF-85AE-1C2B-EC2295D4D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C0672-17E8-09C8-1107-584E54500A41}"/>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364103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3C3CC-3900-2752-BBA2-B1942B20D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3833F2-8C70-F0E7-1043-CA00D77EC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41A89-95C2-7486-2DE0-833DB279F6CE}"/>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5" name="Footer Placeholder 4">
            <a:extLst>
              <a:ext uri="{FF2B5EF4-FFF2-40B4-BE49-F238E27FC236}">
                <a16:creationId xmlns:a16="http://schemas.microsoft.com/office/drawing/2014/main" id="{C39276BF-370E-60C4-666B-15419C03E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E2749-032E-B70B-0E74-635EB28690B7}"/>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38275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75C7-F7C8-AA2E-4109-561279DF4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65CA3-A497-B55D-7D27-729ECEA11B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23757-08B3-382E-A54B-8762A43453CB}"/>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5" name="Footer Placeholder 4">
            <a:extLst>
              <a:ext uri="{FF2B5EF4-FFF2-40B4-BE49-F238E27FC236}">
                <a16:creationId xmlns:a16="http://schemas.microsoft.com/office/drawing/2014/main" id="{117EF012-FCCA-8245-205C-3290ED7D7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F9C51-A8FB-14FB-BB61-FB621EBF3E4D}"/>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61424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4932-DA9F-BC7E-7E14-66FAD0AF1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D4780-38D3-CB9B-F988-863A9E27D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6B58EF-E38D-38C9-9229-78C6FD46225F}"/>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5" name="Footer Placeholder 4">
            <a:extLst>
              <a:ext uri="{FF2B5EF4-FFF2-40B4-BE49-F238E27FC236}">
                <a16:creationId xmlns:a16="http://schemas.microsoft.com/office/drawing/2014/main" id="{8962EF0B-4952-BB7D-F992-804302144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413CF-0863-3736-9B87-49A2BA6C7EDC}"/>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123636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287F-C286-2B9F-CDF7-208478601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CFCC3-736A-0B5D-05E3-DC2DE7D97F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BE757-86BD-C7BA-EC38-CCF81F811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C375B-3F79-A567-EF6D-079AAD471014}"/>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6" name="Footer Placeholder 5">
            <a:extLst>
              <a:ext uri="{FF2B5EF4-FFF2-40B4-BE49-F238E27FC236}">
                <a16:creationId xmlns:a16="http://schemas.microsoft.com/office/drawing/2014/main" id="{1AB8C42A-4195-EA54-847C-BB1CCB82F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5BD32-7592-4B74-5E63-6B7FEEF6A457}"/>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370415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9FBF-31C5-A42A-2A1D-14CA64F622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4541A8-7280-BBF5-F4B2-5B011B828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69E2E-6109-EA98-43E3-FFF4A4385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F67DA3-D300-B306-CA72-74DF51C4B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5920EE-7960-8E38-D194-4C60B7F61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E6D5A-707A-C67C-A44A-89994BDDE518}"/>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8" name="Footer Placeholder 7">
            <a:extLst>
              <a:ext uri="{FF2B5EF4-FFF2-40B4-BE49-F238E27FC236}">
                <a16:creationId xmlns:a16="http://schemas.microsoft.com/office/drawing/2014/main" id="{DBA253EB-FDE8-53A6-7066-8920C98FCC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F71A0B-48A1-AC72-2004-329951E23355}"/>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11549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279-C874-C7FA-914F-4B89F0987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95C44-D8B5-EF91-E1C7-5F7761CA7175}"/>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4" name="Footer Placeholder 3">
            <a:extLst>
              <a:ext uri="{FF2B5EF4-FFF2-40B4-BE49-F238E27FC236}">
                <a16:creationId xmlns:a16="http://schemas.microsoft.com/office/drawing/2014/main" id="{05694D0F-274F-A131-1ABA-FF478B07BF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BEC50-4A72-B291-7035-DD60B34CC779}"/>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33958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2DF30-4408-6F59-D799-EF09F8C29860}"/>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3" name="Footer Placeholder 2">
            <a:extLst>
              <a:ext uri="{FF2B5EF4-FFF2-40B4-BE49-F238E27FC236}">
                <a16:creationId xmlns:a16="http://schemas.microsoft.com/office/drawing/2014/main" id="{483865AF-DB71-5F7C-6F32-3F6D61E87D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64F4E0-95DF-18B2-005D-E99C1AA11E9B}"/>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144665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AE01-AF92-DC1D-36E2-A5E60C536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01A833-390F-A79B-A519-04B749E0A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706219-074E-A0CE-DF82-2276CBC1A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46C40-AF8F-41B5-3F8F-98F54E9DE468}"/>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6" name="Footer Placeholder 5">
            <a:extLst>
              <a:ext uri="{FF2B5EF4-FFF2-40B4-BE49-F238E27FC236}">
                <a16:creationId xmlns:a16="http://schemas.microsoft.com/office/drawing/2014/main" id="{D72056EB-76E7-D335-212F-53CB87D13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55FE4-372E-5476-75CD-103C1BEC4707}"/>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407687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C476-5D78-EC06-28BB-2FFC37300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DBF115-65DB-48C6-F120-DD968D643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F0F89A-F1DF-AEC9-0273-D07BDC9F1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183A2-0FCA-2108-44E7-378A8E87B68F}"/>
              </a:ext>
            </a:extLst>
          </p:cNvPr>
          <p:cNvSpPr>
            <a:spLocks noGrp="1"/>
          </p:cNvSpPr>
          <p:nvPr>
            <p:ph type="dt" sz="half" idx="10"/>
          </p:nvPr>
        </p:nvSpPr>
        <p:spPr/>
        <p:txBody>
          <a:bodyPr/>
          <a:lstStyle/>
          <a:p>
            <a:fld id="{A86B0B4F-3507-A94E-BAD1-740EE8CFF0ED}" type="datetimeFigureOut">
              <a:rPr lang="en-US" smtClean="0"/>
              <a:t>2/14/23</a:t>
            </a:fld>
            <a:endParaRPr lang="en-US"/>
          </a:p>
        </p:txBody>
      </p:sp>
      <p:sp>
        <p:nvSpPr>
          <p:cNvPr id="6" name="Footer Placeholder 5">
            <a:extLst>
              <a:ext uri="{FF2B5EF4-FFF2-40B4-BE49-F238E27FC236}">
                <a16:creationId xmlns:a16="http://schemas.microsoft.com/office/drawing/2014/main" id="{67C34085-2327-C124-6566-1A4A4CF48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3D306-606F-FD3D-C3BE-AAE52BA8DC5A}"/>
              </a:ext>
            </a:extLst>
          </p:cNvPr>
          <p:cNvSpPr>
            <a:spLocks noGrp="1"/>
          </p:cNvSpPr>
          <p:nvPr>
            <p:ph type="sldNum" sz="quarter" idx="12"/>
          </p:nvPr>
        </p:nvSpPr>
        <p:spPr/>
        <p:txBody>
          <a:bodyPr/>
          <a:lstStyle/>
          <a:p>
            <a:fld id="{E476049F-C17A-B141-8694-1474D2FCC250}" type="slidenum">
              <a:rPr lang="en-US" smtClean="0"/>
              <a:t>‹#›</a:t>
            </a:fld>
            <a:endParaRPr lang="en-US"/>
          </a:p>
        </p:txBody>
      </p:sp>
    </p:spTree>
    <p:extLst>
      <p:ext uri="{BB962C8B-B14F-4D97-AF65-F5344CB8AC3E}">
        <p14:creationId xmlns:p14="http://schemas.microsoft.com/office/powerpoint/2010/main" val="96945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E4801-7165-B75F-0699-8A6504646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962DDF-83AD-B27F-3848-8ECC3404C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2B1ED-EB42-BC29-2CF3-A42378F84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B0B4F-3507-A94E-BAD1-740EE8CFF0ED}" type="datetimeFigureOut">
              <a:rPr lang="en-US" smtClean="0"/>
              <a:t>2/14/23</a:t>
            </a:fld>
            <a:endParaRPr lang="en-US"/>
          </a:p>
        </p:txBody>
      </p:sp>
      <p:sp>
        <p:nvSpPr>
          <p:cNvPr id="5" name="Footer Placeholder 4">
            <a:extLst>
              <a:ext uri="{FF2B5EF4-FFF2-40B4-BE49-F238E27FC236}">
                <a16:creationId xmlns:a16="http://schemas.microsoft.com/office/drawing/2014/main" id="{0EF5C75F-DB52-B4EB-699F-A15FA0D71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0199A9-2F6F-AD98-B932-ADF731703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6049F-C17A-B141-8694-1474D2FCC250}" type="slidenum">
              <a:rPr lang="en-US" smtClean="0"/>
              <a:t>‹#›</a:t>
            </a:fld>
            <a:endParaRPr lang="en-US"/>
          </a:p>
        </p:txBody>
      </p:sp>
    </p:spTree>
    <p:extLst>
      <p:ext uri="{BB962C8B-B14F-4D97-AF65-F5344CB8AC3E}">
        <p14:creationId xmlns:p14="http://schemas.microsoft.com/office/powerpoint/2010/main" val="85621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287BF4B-56F3-87E7-7E5A-FB14A3F3A43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Thermal Imaging in Exercise and Sports Science</a:t>
            </a:r>
          </a:p>
        </p:txBody>
      </p:sp>
      <p:pic>
        <p:nvPicPr>
          <p:cNvPr id="5" name="Content Placeholder 4" descr="A person wearing a garment&#10;&#10;Description automatically generated with low confidence">
            <a:extLst>
              <a:ext uri="{FF2B5EF4-FFF2-40B4-BE49-F238E27FC236}">
                <a16:creationId xmlns:a16="http://schemas.microsoft.com/office/drawing/2014/main" id="{524DCFBC-5672-EC27-E0CD-E3ABDB8A0FE1}"/>
              </a:ext>
            </a:extLst>
          </p:cNvPr>
          <p:cNvPicPr>
            <a:picLocks noGrp="1" noChangeAspect="1"/>
          </p:cNvPicPr>
          <p:nvPr>
            <p:ph idx="1"/>
          </p:nvPr>
        </p:nvPicPr>
        <p:blipFill>
          <a:blip r:embed="rId2"/>
          <a:stretch>
            <a:fillRect/>
          </a:stretch>
        </p:blipFill>
        <p:spPr>
          <a:xfrm>
            <a:off x="4502428" y="647087"/>
            <a:ext cx="7225748" cy="5563825"/>
          </a:xfrm>
          <a:prstGeom prst="rect">
            <a:avLst/>
          </a:prstGeom>
        </p:spPr>
      </p:pic>
    </p:spTree>
    <p:extLst>
      <p:ext uri="{BB962C8B-B14F-4D97-AF65-F5344CB8AC3E}">
        <p14:creationId xmlns:p14="http://schemas.microsoft.com/office/powerpoint/2010/main" val="416122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380EE4CE-D6D8-5092-1F6A-6E1F68907003}"/>
              </a:ext>
            </a:extLst>
          </p:cNvPr>
          <p:cNvPicPr>
            <a:picLocks noGrp="1" noChangeAspect="1"/>
          </p:cNvPicPr>
          <p:nvPr>
            <p:ph idx="1"/>
          </p:nvPr>
        </p:nvPicPr>
        <p:blipFill>
          <a:blip r:embed="rId2"/>
          <a:stretch>
            <a:fillRect/>
          </a:stretch>
        </p:blipFill>
        <p:spPr>
          <a:xfrm>
            <a:off x="2579428" y="122831"/>
            <a:ext cx="7014948" cy="6591868"/>
          </a:xfrm>
        </p:spPr>
      </p:pic>
    </p:spTree>
    <p:extLst>
      <p:ext uri="{BB962C8B-B14F-4D97-AF65-F5344CB8AC3E}">
        <p14:creationId xmlns:p14="http://schemas.microsoft.com/office/powerpoint/2010/main" val="168807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C4F4D1D8-3C39-FE03-4C40-7FC308A9D04A}"/>
              </a:ext>
            </a:extLst>
          </p:cNvPr>
          <p:cNvPicPr>
            <a:picLocks noGrp="1" noChangeAspect="1"/>
          </p:cNvPicPr>
          <p:nvPr>
            <p:ph idx="1"/>
          </p:nvPr>
        </p:nvPicPr>
        <p:blipFill>
          <a:blip r:embed="rId2"/>
          <a:stretch>
            <a:fillRect/>
          </a:stretch>
        </p:blipFill>
        <p:spPr>
          <a:xfrm>
            <a:off x="1215425" y="504967"/>
            <a:ext cx="10175164" cy="5868537"/>
          </a:xfrm>
        </p:spPr>
      </p:pic>
    </p:spTree>
    <p:extLst>
      <p:ext uri="{BB962C8B-B14F-4D97-AF65-F5344CB8AC3E}">
        <p14:creationId xmlns:p14="http://schemas.microsoft.com/office/powerpoint/2010/main" val="142195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FA080747-5A94-77D5-C7EC-69FD5CBC71EC}"/>
              </a:ext>
            </a:extLst>
          </p:cNvPr>
          <p:cNvPicPr>
            <a:picLocks noGrp="1" noChangeAspect="1"/>
          </p:cNvPicPr>
          <p:nvPr>
            <p:ph idx="1"/>
          </p:nvPr>
        </p:nvPicPr>
        <p:blipFill>
          <a:blip r:embed="rId2"/>
          <a:stretch>
            <a:fillRect/>
          </a:stretch>
        </p:blipFill>
        <p:spPr>
          <a:xfrm>
            <a:off x="2088107" y="433314"/>
            <a:ext cx="8134066" cy="6209295"/>
          </a:xfrm>
        </p:spPr>
      </p:pic>
    </p:spTree>
    <p:extLst>
      <p:ext uri="{BB962C8B-B14F-4D97-AF65-F5344CB8AC3E}">
        <p14:creationId xmlns:p14="http://schemas.microsoft.com/office/powerpoint/2010/main" val="124742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B0EF276C-F14E-DD10-946C-369DD7F2619C}"/>
              </a:ext>
            </a:extLst>
          </p:cNvPr>
          <p:cNvPicPr>
            <a:picLocks noGrp="1" noChangeAspect="1"/>
          </p:cNvPicPr>
          <p:nvPr>
            <p:ph idx="1"/>
          </p:nvPr>
        </p:nvPicPr>
        <p:blipFill>
          <a:blip r:embed="rId2"/>
          <a:stretch>
            <a:fillRect/>
          </a:stretch>
        </p:blipFill>
        <p:spPr>
          <a:xfrm>
            <a:off x="1584177" y="638427"/>
            <a:ext cx="8965541" cy="5952430"/>
          </a:xfrm>
        </p:spPr>
      </p:pic>
    </p:spTree>
    <p:extLst>
      <p:ext uri="{BB962C8B-B14F-4D97-AF65-F5344CB8AC3E}">
        <p14:creationId xmlns:p14="http://schemas.microsoft.com/office/powerpoint/2010/main" val="18860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938F6ADB-905C-1358-4AD7-38A08004B511}"/>
              </a:ext>
            </a:extLst>
          </p:cNvPr>
          <p:cNvPicPr>
            <a:picLocks noGrp="1" noChangeAspect="1"/>
          </p:cNvPicPr>
          <p:nvPr>
            <p:ph idx="1"/>
          </p:nvPr>
        </p:nvPicPr>
        <p:blipFill>
          <a:blip r:embed="rId2"/>
          <a:stretch>
            <a:fillRect/>
          </a:stretch>
        </p:blipFill>
        <p:spPr>
          <a:xfrm>
            <a:off x="3098042" y="281446"/>
            <a:ext cx="6060854" cy="6362224"/>
          </a:xfrm>
        </p:spPr>
      </p:pic>
    </p:spTree>
    <p:extLst>
      <p:ext uri="{BB962C8B-B14F-4D97-AF65-F5344CB8AC3E}">
        <p14:creationId xmlns:p14="http://schemas.microsoft.com/office/powerpoint/2010/main" val="403870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E83F5875-DD88-79EA-F8C3-2D4FC05156F7}"/>
              </a:ext>
            </a:extLst>
          </p:cNvPr>
          <p:cNvPicPr>
            <a:picLocks noGrp="1" noChangeAspect="1"/>
          </p:cNvPicPr>
          <p:nvPr>
            <p:ph idx="1"/>
          </p:nvPr>
        </p:nvPicPr>
        <p:blipFill>
          <a:blip r:embed="rId2"/>
          <a:stretch>
            <a:fillRect/>
          </a:stretch>
        </p:blipFill>
        <p:spPr>
          <a:xfrm>
            <a:off x="455648" y="559558"/>
            <a:ext cx="11545975" cy="5813945"/>
          </a:xfrm>
        </p:spPr>
      </p:pic>
    </p:spTree>
    <p:extLst>
      <p:ext uri="{BB962C8B-B14F-4D97-AF65-F5344CB8AC3E}">
        <p14:creationId xmlns:p14="http://schemas.microsoft.com/office/powerpoint/2010/main" val="419832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C7CDA70B-8238-E33F-55F4-DFD03F732C93}"/>
              </a:ext>
            </a:extLst>
          </p:cNvPr>
          <p:cNvPicPr>
            <a:picLocks noGrp="1" noChangeAspect="1"/>
          </p:cNvPicPr>
          <p:nvPr>
            <p:ph idx="4294967295"/>
          </p:nvPr>
        </p:nvPicPr>
        <p:blipFill>
          <a:blip r:embed="rId2"/>
          <a:stretch>
            <a:fillRect/>
          </a:stretch>
        </p:blipFill>
        <p:spPr>
          <a:xfrm>
            <a:off x="245659" y="150125"/>
            <a:ext cx="11700681" cy="6550926"/>
          </a:xfrm>
          <a:prstGeom prst="rect">
            <a:avLst/>
          </a:prstGeom>
        </p:spPr>
      </p:pic>
    </p:spTree>
    <p:extLst>
      <p:ext uri="{BB962C8B-B14F-4D97-AF65-F5344CB8AC3E}">
        <p14:creationId xmlns:p14="http://schemas.microsoft.com/office/powerpoint/2010/main" val="331841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8C261DB8-581E-1D6B-097D-EE90B55E3C89}"/>
              </a:ext>
            </a:extLst>
          </p:cNvPr>
          <p:cNvPicPr>
            <a:picLocks noGrp="1" noChangeAspect="1"/>
          </p:cNvPicPr>
          <p:nvPr>
            <p:ph idx="1"/>
          </p:nvPr>
        </p:nvPicPr>
        <p:blipFill>
          <a:blip r:embed="rId2"/>
          <a:stretch>
            <a:fillRect/>
          </a:stretch>
        </p:blipFill>
        <p:spPr>
          <a:xfrm>
            <a:off x="1160060" y="469895"/>
            <a:ext cx="9280477" cy="6231156"/>
          </a:xfrm>
        </p:spPr>
      </p:pic>
    </p:spTree>
    <p:extLst>
      <p:ext uri="{BB962C8B-B14F-4D97-AF65-F5344CB8AC3E}">
        <p14:creationId xmlns:p14="http://schemas.microsoft.com/office/powerpoint/2010/main" val="108455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B2AC1565-55A3-93BA-A485-61603507CD0C}"/>
              </a:ext>
            </a:extLst>
          </p:cNvPr>
          <p:cNvPicPr>
            <a:picLocks noGrp="1" noChangeAspect="1"/>
          </p:cNvPicPr>
          <p:nvPr>
            <p:ph idx="1"/>
          </p:nvPr>
        </p:nvPicPr>
        <p:blipFill>
          <a:blip r:embed="rId2"/>
          <a:stretch>
            <a:fillRect/>
          </a:stretch>
        </p:blipFill>
        <p:spPr>
          <a:xfrm>
            <a:off x="1405719" y="846161"/>
            <a:ext cx="9553433" cy="5595582"/>
          </a:xfrm>
        </p:spPr>
      </p:pic>
    </p:spTree>
    <p:extLst>
      <p:ext uri="{BB962C8B-B14F-4D97-AF65-F5344CB8AC3E}">
        <p14:creationId xmlns:p14="http://schemas.microsoft.com/office/powerpoint/2010/main" val="373496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FB09E-3260-8630-C32E-659C7385489C}"/>
              </a:ext>
            </a:extLst>
          </p:cNvPr>
          <p:cNvSpPr>
            <a:spLocks noGrp="1"/>
          </p:cNvSpPr>
          <p:nvPr>
            <p:ph idx="1"/>
          </p:nvPr>
        </p:nvSpPr>
        <p:spPr>
          <a:xfrm>
            <a:off x="477672" y="614150"/>
            <a:ext cx="11313994" cy="6032310"/>
          </a:xfrm>
        </p:spPr>
        <p:txBody>
          <a:bodyPr>
            <a:normAutofit fontScale="25000" lnSpcReduction="20000"/>
          </a:bodyPr>
          <a:lstStyle/>
          <a:p>
            <a:pPr algn="l">
              <a:buFont typeface="+mj-lt"/>
              <a:buAutoNum type="arabicPeriod"/>
            </a:pPr>
            <a:r>
              <a:rPr lang="en-CA" sz="4800" b="1" i="0" u="none" strike="noStrike" dirty="0">
                <a:solidFill>
                  <a:srgbClr val="000000"/>
                </a:solidFill>
                <a:effectLst/>
                <a:latin typeface="Söhne"/>
              </a:rPr>
              <a:t>Non-invasive:</a:t>
            </a:r>
            <a:r>
              <a:rPr lang="en-CA" sz="4800" b="0" i="0" u="none" strike="noStrike" dirty="0">
                <a:solidFill>
                  <a:srgbClr val="000000"/>
                </a:solidFill>
                <a:effectLst/>
                <a:latin typeface="Söhne"/>
              </a:rPr>
              <a:t> Thermal imaging is a non-invasive technique, which means it does not require any contact with the subject's body, making it a practical tool for monitoring athletes during exercise. (</a:t>
            </a:r>
            <a:r>
              <a:rPr lang="en-CA" sz="4800" b="0" i="0" u="none" strike="noStrike" dirty="0" err="1">
                <a:solidFill>
                  <a:srgbClr val="000000"/>
                </a:solidFill>
                <a:effectLst/>
                <a:latin typeface="Söhne"/>
              </a:rPr>
              <a:t>Sabbahi</a:t>
            </a:r>
            <a:r>
              <a:rPr lang="en-CA" sz="4800" b="0" i="0" u="none" strike="noStrike" dirty="0">
                <a:solidFill>
                  <a:srgbClr val="000000"/>
                </a:solidFill>
                <a:effectLst/>
                <a:latin typeface="Söhne"/>
              </a:rPr>
              <a:t> et al., 2019)</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Real-time monitoring:</a:t>
            </a:r>
            <a:r>
              <a:rPr lang="en-CA" sz="4800" b="0" i="0" u="none" strike="noStrike" dirty="0">
                <a:solidFill>
                  <a:srgbClr val="000000"/>
                </a:solidFill>
                <a:effectLst/>
                <a:latin typeface="Söhne"/>
              </a:rPr>
              <a:t> Thermal imaging provides real-time information on changes in skin temperature, allowing coaches and trainers to adjust training strategies and identify potential risks. (Al-</a:t>
            </a:r>
            <a:r>
              <a:rPr lang="en-CA" sz="4800" b="0" i="0" u="none" strike="noStrike" dirty="0" err="1">
                <a:solidFill>
                  <a:srgbClr val="000000"/>
                </a:solidFill>
                <a:effectLst/>
                <a:latin typeface="Söhne"/>
              </a:rPr>
              <a:t>Nakeeb</a:t>
            </a:r>
            <a:r>
              <a:rPr lang="en-CA" sz="4800" b="0" i="0" u="none" strike="noStrike" dirty="0">
                <a:solidFill>
                  <a:srgbClr val="000000"/>
                </a:solidFill>
                <a:effectLst/>
                <a:latin typeface="Söhne"/>
              </a:rPr>
              <a:t> et al., 2018)</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Early detection of injuries: </a:t>
            </a:r>
            <a:r>
              <a:rPr lang="en-CA" sz="4800" b="0" i="0" u="none" strike="noStrike" dirty="0">
                <a:solidFill>
                  <a:srgbClr val="000000"/>
                </a:solidFill>
                <a:effectLst/>
                <a:latin typeface="Söhne"/>
              </a:rPr>
              <a:t>Thermal imaging can detect areas of the body that are experiencing abnormal heat, which may indicate an injury before it becomes apparent through other means, allowing for earlier intervention. (</a:t>
            </a:r>
            <a:r>
              <a:rPr lang="en-CA" sz="4800" b="0" i="0" u="none" strike="noStrike" dirty="0" err="1">
                <a:solidFill>
                  <a:srgbClr val="000000"/>
                </a:solidFill>
                <a:effectLst/>
                <a:latin typeface="Söhne"/>
              </a:rPr>
              <a:t>Buchheit</a:t>
            </a:r>
            <a:r>
              <a:rPr lang="en-CA" sz="4800" b="0" i="0" u="none" strike="noStrike" dirty="0">
                <a:solidFill>
                  <a:srgbClr val="000000"/>
                </a:solidFill>
                <a:effectLst/>
                <a:latin typeface="Söhne"/>
              </a:rPr>
              <a:t> et al., 2015)</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Quantifiable data: </a:t>
            </a:r>
            <a:r>
              <a:rPr lang="en-CA" sz="4800" b="0" i="0" u="none" strike="noStrike" dirty="0">
                <a:solidFill>
                  <a:srgbClr val="000000"/>
                </a:solidFill>
                <a:effectLst/>
                <a:latin typeface="Söhne"/>
              </a:rPr>
              <a:t>Thermal imaging produces quantifiable data that can be analyzed and compared over time to identify trends and measure improvements. (Makowski and </a:t>
            </a:r>
            <a:r>
              <a:rPr lang="en-CA" sz="4800" b="0" i="0" u="none" strike="noStrike" dirty="0" err="1">
                <a:solidFill>
                  <a:srgbClr val="000000"/>
                </a:solidFill>
                <a:effectLst/>
                <a:latin typeface="Söhne"/>
              </a:rPr>
              <a:t>Casamento</a:t>
            </a:r>
            <a:r>
              <a:rPr lang="en-CA" sz="4800" b="0" i="0" u="none" strike="noStrike" dirty="0">
                <a:solidFill>
                  <a:srgbClr val="000000"/>
                </a:solidFill>
                <a:effectLst/>
                <a:latin typeface="Söhne"/>
              </a:rPr>
              <a:t>-Moran, 2019)</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Identification of asymmetries: </a:t>
            </a:r>
            <a:r>
              <a:rPr lang="en-CA" sz="4800" b="0" i="0" u="none" strike="noStrike" dirty="0">
                <a:solidFill>
                  <a:srgbClr val="000000"/>
                </a:solidFill>
                <a:effectLst/>
                <a:latin typeface="Söhne"/>
              </a:rPr>
              <a:t>Thermal imaging can identify asymmetries in temperature between the left and right sides of the body, which can be an early indicator of potential injury. (Nelson et al., 2015)</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Objective assessment of recovery: </a:t>
            </a:r>
            <a:r>
              <a:rPr lang="en-CA" sz="4800" b="0" i="0" u="none" strike="noStrike" dirty="0">
                <a:solidFill>
                  <a:srgbClr val="000000"/>
                </a:solidFill>
                <a:effectLst/>
                <a:latin typeface="Söhne"/>
              </a:rPr>
              <a:t>Thermal imaging can objectively assess the rate of recovery from injury or fatigue by monitoring changes in skin temperature over time. (Gordon et al., 2019)</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Evaluating performance:</a:t>
            </a:r>
            <a:r>
              <a:rPr lang="en-CA" sz="4800" b="0" i="0" u="none" strike="noStrike" dirty="0">
                <a:solidFill>
                  <a:srgbClr val="000000"/>
                </a:solidFill>
                <a:effectLst/>
                <a:latin typeface="Söhne"/>
              </a:rPr>
              <a:t> Thermal imaging can be used to evaluate performance by measuring the heat generated by active muscle groups and identifying areas where there may be room for improvement. (Fonseca et al., 2018)</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Individualized training: </a:t>
            </a:r>
            <a:r>
              <a:rPr lang="en-CA" sz="4800" b="0" i="0" u="none" strike="noStrike" dirty="0">
                <a:solidFill>
                  <a:srgbClr val="000000"/>
                </a:solidFill>
                <a:effectLst/>
                <a:latin typeface="Söhne"/>
              </a:rPr>
              <a:t>Thermal imaging can be used to customize training programs for individual athletes based on their unique thermal profiles, maximizing the effectiveness of the training program. (Ebersole et al., 2017)</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Multimodal approach: </a:t>
            </a:r>
            <a:r>
              <a:rPr lang="en-CA" sz="4800" b="0" i="0" u="none" strike="noStrike" dirty="0">
                <a:solidFill>
                  <a:srgbClr val="000000"/>
                </a:solidFill>
                <a:effectLst/>
                <a:latin typeface="Söhne"/>
              </a:rPr>
              <a:t>Thermal imaging can be combined with other technologies such as heart rate monitoring and GPS to provide a comprehensive assessment of an athlete's physical condition. (McCarron et al., 2016)</a:t>
            </a:r>
          </a:p>
          <a:p>
            <a:pPr algn="l">
              <a:buFont typeface="+mj-lt"/>
              <a:buAutoNum type="arabicPeriod"/>
            </a:pPr>
            <a:endParaRPr lang="en-CA" sz="3200" b="0" i="0" u="none" strike="noStrike" dirty="0">
              <a:solidFill>
                <a:srgbClr val="000000"/>
              </a:solidFill>
              <a:effectLst/>
              <a:latin typeface="Söhne"/>
            </a:endParaRPr>
          </a:p>
          <a:p>
            <a:pPr algn="l">
              <a:buFont typeface="+mj-lt"/>
              <a:buAutoNum type="arabicPeriod"/>
            </a:pPr>
            <a:r>
              <a:rPr lang="en-CA" sz="4800" b="1" i="0" u="none" strike="noStrike" dirty="0">
                <a:solidFill>
                  <a:srgbClr val="000000"/>
                </a:solidFill>
                <a:effectLst/>
                <a:latin typeface="Söhne"/>
              </a:rPr>
              <a:t>Improved injury prevention:</a:t>
            </a:r>
            <a:r>
              <a:rPr lang="en-CA" sz="4800" b="0" i="0" u="none" strike="noStrike" dirty="0">
                <a:solidFill>
                  <a:srgbClr val="000000"/>
                </a:solidFill>
                <a:effectLst/>
                <a:latin typeface="Söhne"/>
              </a:rPr>
              <a:t> By monitoring changes in skin temperature, thermal imaging can help identify potential areas of weakness in an athlete's body, allowing for targeted intervention to prevent injuries. (Rao et al., 2020)</a:t>
            </a:r>
          </a:p>
          <a:p>
            <a:endParaRPr lang="en-US" dirty="0"/>
          </a:p>
        </p:txBody>
      </p:sp>
    </p:spTree>
    <p:extLst>
      <p:ext uri="{BB962C8B-B14F-4D97-AF65-F5344CB8AC3E}">
        <p14:creationId xmlns:p14="http://schemas.microsoft.com/office/powerpoint/2010/main" val="244834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A59A-EAB0-F54C-5B96-F3BA22D125EC}"/>
              </a:ext>
            </a:extLst>
          </p:cNvPr>
          <p:cNvSpPr>
            <a:spLocks noGrp="1"/>
          </p:cNvSpPr>
          <p:nvPr>
            <p:ph type="title"/>
          </p:nvPr>
        </p:nvSpPr>
        <p:spPr>
          <a:xfrm>
            <a:off x="838200" y="365126"/>
            <a:ext cx="10515600" cy="615376"/>
          </a:xfrm>
        </p:spPr>
        <p:txBody>
          <a:bodyPr>
            <a:normAutofit fontScale="90000"/>
          </a:bodyPr>
          <a:lstStyle/>
          <a:p>
            <a:pPr algn="ctr"/>
            <a:r>
              <a:rPr lang="en-US" dirty="0"/>
              <a:t>Player from a Spanish First Division Club </a:t>
            </a:r>
          </a:p>
        </p:txBody>
      </p:sp>
      <p:pic>
        <p:nvPicPr>
          <p:cNvPr id="5" name="Content Placeholder 4" descr="A picture containing text&#10;&#10;Description automatically generated">
            <a:extLst>
              <a:ext uri="{FF2B5EF4-FFF2-40B4-BE49-F238E27FC236}">
                <a16:creationId xmlns:a16="http://schemas.microsoft.com/office/drawing/2014/main" id="{F1FD9B50-A047-DEBE-73C7-15759DCD70CF}"/>
              </a:ext>
            </a:extLst>
          </p:cNvPr>
          <p:cNvPicPr>
            <a:picLocks noGrp="1" noChangeAspect="1"/>
          </p:cNvPicPr>
          <p:nvPr>
            <p:ph idx="1"/>
          </p:nvPr>
        </p:nvPicPr>
        <p:blipFill>
          <a:blip r:embed="rId2"/>
          <a:stretch>
            <a:fillRect/>
          </a:stretch>
        </p:blipFill>
        <p:spPr>
          <a:xfrm>
            <a:off x="4039737" y="1138438"/>
            <a:ext cx="4107976" cy="5732061"/>
          </a:xfrm>
        </p:spPr>
      </p:pic>
    </p:spTree>
    <p:extLst>
      <p:ext uri="{BB962C8B-B14F-4D97-AF65-F5344CB8AC3E}">
        <p14:creationId xmlns:p14="http://schemas.microsoft.com/office/powerpoint/2010/main" val="253725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13819DEA-6DED-139A-53EC-B6937E76855C}"/>
              </a:ext>
            </a:extLst>
          </p:cNvPr>
          <p:cNvPicPr>
            <a:picLocks noGrp="1" noChangeAspect="1"/>
          </p:cNvPicPr>
          <p:nvPr>
            <p:ph idx="1"/>
          </p:nvPr>
        </p:nvPicPr>
        <p:blipFill>
          <a:blip r:embed="rId2"/>
          <a:stretch>
            <a:fillRect/>
          </a:stretch>
        </p:blipFill>
        <p:spPr>
          <a:xfrm>
            <a:off x="880762" y="719455"/>
            <a:ext cx="10430475" cy="5763232"/>
          </a:xfrm>
        </p:spPr>
      </p:pic>
    </p:spTree>
    <p:extLst>
      <p:ext uri="{BB962C8B-B14F-4D97-AF65-F5344CB8AC3E}">
        <p14:creationId xmlns:p14="http://schemas.microsoft.com/office/powerpoint/2010/main" val="342755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AC268DD2-C71A-6A51-CB24-BD1A1A38D28A}"/>
              </a:ext>
            </a:extLst>
          </p:cNvPr>
          <p:cNvPicPr>
            <a:picLocks noGrp="1" noChangeAspect="1"/>
          </p:cNvPicPr>
          <p:nvPr>
            <p:ph idx="1"/>
          </p:nvPr>
        </p:nvPicPr>
        <p:blipFill>
          <a:blip r:embed="rId2"/>
          <a:stretch>
            <a:fillRect/>
          </a:stretch>
        </p:blipFill>
        <p:spPr>
          <a:xfrm>
            <a:off x="2074460" y="290252"/>
            <a:ext cx="8188656" cy="6457085"/>
          </a:xfrm>
        </p:spPr>
      </p:pic>
    </p:spTree>
    <p:extLst>
      <p:ext uri="{BB962C8B-B14F-4D97-AF65-F5344CB8AC3E}">
        <p14:creationId xmlns:p14="http://schemas.microsoft.com/office/powerpoint/2010/main" val="350326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60D35464-9884-2609-4BF9-D74D8B72A94E}"/>
              </a:ext>
            </a:extLst>
          </p:cNvPr>
          <p:cNvPicPr>
            <a:picLocks noGrp="1" noChangeAspect="1"/>
          </p:cNvPicPr>
          <p:nvPr>
            <p:ph idx="1"/>
          </p:nvPr>
        </p:nvPicPr>
        <p:blipFill>
          <a:blip r:embed="rId2"/>
          <a:stretch>
            <a:fillRect/>
          </a:stretch>
        </p:blipFill>
        <p:spPr>
          <a:xfrm>
            <a:off x="1801504" y="408122"/>
            <a:ext cx="8543499" cy="6227446"/>
          </a:xfrm>
        </p:spPr>
      </p:pic>
    </p:spTree>
    <p:extLst>
      <p:ext uri="{BB962C8B-B14F-4D97-AF65-F5344CB8AC3E}">
        <p14:creationId xmlns:p14="http://schemas.microsoft.com/office/powerpoint/2010/main" val="301057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96352088-6988-6D4B-AE83-CEC9C91A3B56}"/>
              </a:ext>
            </a:extLst>
          </p:cNvPr>
          <p:cNvPicPr>
            <a:picLocks noGrp="1" noChangeAspect="1"/>
          </p:cNvPicPr>
          <p:nvPr>
            <p:ph idx="1"/>
          </p:nvPr>
        </p:nvPicPr>
        <p:blipFill>
          <a:blip r:embed="rId2"/>
          <a:stretch>
            <a:fillRect/>
          </a:stretch>
        </p:blipFill>
        <p:spPr>
          <a:xfrm>
            <a:off x="2333767" y="296380"/>
            <a:ext cx="6987654" cy="6397360"/>
          </a:xfrm>
        </p:spPr>
      </p:pic>
    </p:spTree>
    <p:extLst>
      <p:ext uri="{BB962C8B-B14F-4D97-AF65-F5344CB8AC3E}">
        <p14:creationId xmlns:p14="http://schemas.microsoft.com/office/powerpoint/2010/main" val="130395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FC63959A-B81E-3133-7675-5D1039F23E83}"/>
              </a:ext>
            </a:extLst>
          </p:cNvPr>
          <p:cNvPicPr>
            <a:picLocks noGrp="1" noChangeAspect="1"/>
          </p:cNvPicPr>
          <p:nvPr>
            <p:ph idx="1"/>
          </p:nvPr>
        </p:nvPicPr>
        <p:blipFill>
          <a:blip r:embed="rId2"/>
          <a:stretch>
            <a:fillRect/>
          </a:stretch>
        </p:blipFill>
        <p:spPr>
          <a:xfrm>
            <a:off x="3084394" y="634676"/>
            <a:ext cx="6687403" cy="6124912"/>
          </a:xfrm>
        </p:spPr>
      </p:pic>
    </p:spTree>
    <p:extLst>
      <p:ext uri="{BB962C8B-B14F-4D97-AF65-F5344CB8AC3E}">
        <p14:creationId xmlns:p14="http://schemas.microsoft.com/office/powerpoint/2010/main" val="5621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ams&#10;&#10;Description automatically generated">
            <a:extLst>
              <a:ext uri="{FF2B5EF4-FFF2-40B4-BE49-F238E27FC236}">
                <a16:creationId xmlns:a16="http://schemas.microsoft.com/office/drawing/2014/main" id="{C21C5A54-D9CF-2857-B187-938EC4E8D6C5}"/>
              </a:ext>
            </a:extLst>
          </p:cNvPr>
          <p:cNvPicPr>
            <a:picLocks noGrp="1" noChangeAspect="1"/>
          </p:cNvPicPr>
          <p:nvPr>
            <p:ph idx="1"/>
          </p:nvPr>
        </p:nvPicPr>
        <p:blipFill>
          <a:blip r:embed="rId2"/>
          <a:stretch>
            <a:fillRect/>
          </a:stretch>
        </p:blipFill>
        <p:spPr>
          <a:xfrm>
            <a:off x="2920621" y="477662"/>
            <a:ext cx="6987654" cy="6218456"/>
          </a:xfrm>
        </p:spPr>
      </p:pic>
    </p:spTree>
    <p:extLst>
      <p:ext uri="{BB962C8B-B14F-4D97-AF65-F5344CB8AC3E}">
        <p14:creationId xmlns:p14="http://schemas.microsoft.com/office/powerpoint/2010/main" val="372107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6C405009-6BB0-97E3-FD56-455A7426F987}"/>
              </a:ext>
            </a:extLst>
          </p:cNvPr>
          <p:cNvPicPr>
            <a:picLocks noGrp="1" noChangeAspect="1"/>
          </p:cNvPicPr>
          <p:nvPr>
            <p:ph idx="1"/>
          </p:nvPr>
        </p:nvPicPr>
        <p:blipFill>
          <a:blip r:embed="rId2"/>
          <a:stretch>
            <a:fillRect/>
          </a:stretch>
        </p:blipFill>
        <p:spPr>
          <a:xfrm>
            <a:off x="1596788" y="491319"/>
            <a:ext cx="9171296" cy="6131401"/>
          </a:xfrm>
        </p:spPr>
      </p:pic>
    </p:spTree>
    <p:extLst>
      <p:ext uri="{BB962C8B-B14F-4D97-AF65-F5344CB8AC3E}">
        <p14:creationId xmlns:p14="http://schemas.microsoft.com/office/powerpoint/2010/main" val="2079535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385</Words>
  <Application>Microsoft Macintosh PowerPoint</Application>
  <PresentationFormat>Widescreen</PresentationFormat>
  <Paragraphs>21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Söhne</vt:lpstr>
      <vt:lpstr>Office Theme</vt:lpstr>
      <vt:lpstr>Thermal Imaging in Exercise and Sports Science</vt:lpstr>
      <vt:lpstr>Player from a Spanish First Division Club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Imaging in Exercise and Sports Science</dc:title>
  <dc:creator>Alexander Mostovoy</dc:creator>
  <cp:lastModifiedBy>Alexander Mostovoy</cp:lastModifiedBy>
  <cp:revision>3</cp:revision>
  <dcterms:created xsi:type="dcterms:W3CDTF">2023-02-14T15:43:04Z</dcterms:created>
  <dcterms:modified xsi:type="dcterms:W3CDTF">2023-02-14T16:51:21Z</dcterms:modified>
</cp:coreProperties>
</file>